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21.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23.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28.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9.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0.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1.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941" r:id="rId49"/>
    <p:sldId id="1617" r:id="rId50"/>
    <p:sldId id="1820" r:id="rId51"/>
    <p:sldId id="1618" r:id="rId52"/>
    <p:sldId id="1821" r:id="rId53"/>
    <p:sldId id="1819" r:id="rId54"/>
    <p:sldId id="1822" r:id="rId55"/>
    <p:sldId id="1696" r:id="rId56"/>
    <p:sldId id="161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6126" autoAdjust="0"/>
  </p:normalViewPr>
  <p:slideViewPr>
    <p:cSldViewPr snapToGrid="0">
      <p:cViewPr varScale="1">
        <p:scale>
          <a:sx n="46" d="100"/>
          <a:sy n="46" d="100"/>
        </p:scale>
        <p:origin x="43" y="965"/>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image" Target="../media/image14.png"/></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4.png"/></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8.xml"/><Relationship Id="rId1" Type="http://schemas.microsoft.com/office/2011/relationships/chartStyle" Target="style8.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9.xml"/><Relationship Id="rId1" Type="http://schemas.microsoft.com/office/2011/relationships/chartStyle" Target="style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0.xml"/><Relationship Id="rId1" Type="http://schemas.microsoft.com/office/2011/relationships/chartStyle" Target="style10.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1.xml"/><Relationship Id="rId1" Type="http://schemas.microsoft.com/office/2011/relationships/chartStyle" Target="style1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2.xml"/><Relationship Id="rId1" Type="http://schemas.microsoft.com/office/2011/relationships/chartStyle" Target="style12.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3.xml"/><Relationship Id="rId1" Type="http://schemas.microsoft.com/office/2011/relationships/chartStyle" Target="style13.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4.xml"/><Relationship Id="rId1" Type="http://schemas.microsoft.com/office/2011/relationships/chartStyle" Target="style14.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5.xml"/><Relationship Id="rId1" Type="http://schemas.microsoft.com/office/2011/relationships/chartStyle" Target="style15.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4.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0.31877729257641918</c:v>
                </c:pt>
                <c:pt idx="1">
                  <c:v>0.68122270742358082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0.24203243986096101</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0.43175658010636386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0.12037050649437653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1.2566509441285785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0.12037050649437653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0.18423447795509684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7.8350997702450051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6.7573451499876036E-2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0.15451951221503624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1.6131617002075584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0.15451951221503712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0.15364425862546671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6.3269694388909086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6.5775254268297134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0.18322252416828633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9.0947300229056616E-2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0.94947686129515674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9.0947300229056616E-2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0.32592869074260911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6.5259505268358513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0.12307325098656641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0.11583532298672061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1.2093042742285256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0.1158353229867215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0.25802462776936164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6.1706289763522024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0.28770117334003142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9.6145865200705671E-2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1.0037491391977387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9.6145865200705671E-2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0.33557137265521586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7.0120807110660204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1.0393778941746312E-2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0.2831144409653108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7.89301894286627E-2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0.82401993606639756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7.89301894286627E-2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0.2831144409653108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0.15694426876613132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6.9484411649783633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5.4392212816360086E-2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0.30977165841061005</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8.6362022349034007E-2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0.90160721328223925</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8.636202234903223E-2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0.20209539151122691</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8.2032476803920922</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0.21086554929871504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9.5688686412551682E-2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0.99897625776272925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9.5688686412551682E-2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0.14348766083593301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4.6048035013537518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6.706563060970419</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0.2121212121212121</c:v>
                </c:pt>
                <c:pt idx="1">
                  <c:v>0.1931818181818182</c:v>
                </c:pt>
                <c:pt idx="2">
                  <c:v>0.24621212121212119</c:v>
                </c:pt>
                <c:pt idx="3">
                  <c:v>0.34848484848484851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0.13690421259430607</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0.11020017109152391</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1.1504740910246563</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0.11020017109152569</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0.39516249982191631</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6.315559469896189</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0.10256100579879845</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0.15765337130349444</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1.6458787427536912</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0.15765337130349444</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6.4787362437727758E-2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6.2148998956423913</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0.12903332099810427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0.37906478221503104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0.10568042719386739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1.1032886084540099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0.10568042719386828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0.25216529847257974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6.7744964327149511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0.11835688680218226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9.1373034805132036E-2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0.95392146963448443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9.1373034805132036E-2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0.32774564276878415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0.3855989018595567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6.3009076355328357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0.13161743199690346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0.11946930885302098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1.2472425691051781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0.1194693088530201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0.15200690295673702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7.9269518710657243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7.1338428834677501</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0.5124047896445223</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0.14574395676239593</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1.5215461511334318</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0.14574395676239593</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0.52105284885647141</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5.7243734285892707</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4.0283915791939684E-2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0.15811208900093288</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1.6506676901824466</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0.15811208900093288</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3.3046179061664738E-2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5.7532762618078008</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0.33610318955952057</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9.9778269239322093E-2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1.041670920018662</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9.9778269239322093E-2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0.33920809954407893</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7.5026387187329373</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0.19386262143133237</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0.10194285654593394</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1.0642689032100776</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0.10194285654593394</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0.18369451735863684</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7.7658317064458533</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0.34848484848484851</c:v>
                </c:pt>
                <c:pt idx="1">
                  <c:v>0.62878787878787878</c:v>
                </c:pt>
                <c:pt idx="2">
                  <c:v>0</c:v>
                </c:pt>
                <c:pt idx="3">
                  <c:v>2.2727272727272731E-2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0.285181411173272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0.31318252282831871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8.7312945847274115E-2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0.91153471916935658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8.7312945847275003E-2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0.31318252282831693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7.5021072427245983E-2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8.923094301762891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8.7522147667166781</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7.3775298005269718E-2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0.10420580401479995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1.0817413697718106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8.7522147667166781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5.3105312370567566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0.32247334633303204</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0.63134086527561806</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0.17601311300247602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1.837551831219594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0.17601311300247602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0.63134086527561806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0.26553125209249639</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4.2788494074987513</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1.585650931666116E-2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0.66380267706167739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0.18506322342685078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1.9320336950953596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0.18506322342685166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0.29632364315385473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6.3422130666147618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6.6816981070890034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0.68496071247550638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0.1939263386147605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2.0245633553350704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0.1939263386147605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0.69559375623936059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3.2874310775502735E-2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5.08510122430559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0.1673397780015673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0.35262401729353954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9.8308939618821256E-2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1.0263313280487196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9.8308939618821256E-2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0.10699348589064606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8.2782949898724176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3.9545642201393378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0.90909090909090906</c:v>
                </c:pt>
                <c:pt idx="1">
                  <c:v>3.787878787878788E-2</c:v>
                </c:pt>
                <c:pt idx="2">
                  <c:v>2.2727272727272731E-2</c:v>
                </c:pt>
                <c:pt idx="3">
                  <c:v>1.136363636363636E-2</c:v>
                </c:pt>
                <c:pt idx="4">
                  <c:v>0</c:v>
                </c:pt>
                <c:pt idx="5">
                  <c:v>1.893939393939394E-2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0.12450953102188</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1.404491867086572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0.13453170762997901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0.46445507136266695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2.6208893436093961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0.34271539289658204</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0.12071881676836504</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1.2602872537812058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0.12071881676836504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0.31670724327889932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1.7786478444676319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0.26878981139497293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0.16360899122101813</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1.7080545664682494</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0.16360899122101902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8.9057411654809293E-2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4.2104454506830846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0.25172097696995266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0.13264824388941454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1.384828773885876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0.13264824388941321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0.42159357122168029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5.1974993922190347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0.14289112950153271</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0.35802227452590873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9.9813933374995223E-2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1.042043248515653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9.9813933374996111E-2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0.33057873330316667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5.9653390697175466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4.5705979241419064</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4.7903101765796929E-2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0.19803457463194807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2.0674527542422947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0.19803457463194807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0.12541975297725738</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4.3593479770052923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9.9959973665696644E-2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0.42900613364097095</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0.11960370258360964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1.248645620511601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0.11960370258360964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0.42900613364097051</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2.7898101548056609E-2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4.7818478712785204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7.8281628613053034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9.6251869237963916E-2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9.1077012319556339E-2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0.9508310370458366</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9.107701231955545E-2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0.2462375533988137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7.6096837681916201</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0.37549407114624511</c:v>
                </c:pt>
                <c:pt idx="1">
                  <c:v>3.952569169960474E-3</c:v>
                </c:pt>
                <c:pt idx="2">
                  <c:v>0.52173913043478259</c:v>
                </c:pt>
                <c:pt idx="3">
                  <c:v>0</c:v>
                </c:pt>
                <c:pt idx="4">
                  <c:v>0</c:v>
                </c:pt>
                <c:pt idx="5">
                  <c:v>3.5573122529644272E-2</c:v>
                </c:pt>
                <c:pt idx="6">
                  <c:v>3.952569169960474E-3</c:v>
                </c:pt>
                <c:pt idx="7">
                  <c:v>2.3715415019762841E-2</c:v>
                </c:pt>
                <c:pt idx="8">
                  <c:v>3.5573122529644272E-2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0.19911000039988291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8.7748258037425586E-2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0.91607931643554963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8.7748258037425586E-2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6.5242810952282682E-2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8.0466419544189858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6.7656200737290169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0.15834245042635153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9.4147919649251399E-2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0.98289087219634474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9.4147919649251399E-2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0.25046983774865161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6.7656200737290169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2.7704369978160801</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0.16401606348664011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0.1636404079205418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1.7083825523367819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0.16364040792054224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0.58696124946756933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0.15341229373082577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2.7704369978160801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3</c:v>
                </c:pt>
                <c:pt idx="3" formatCode="0">
                  <c:v>31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1.7786478444676319</c:v>
                </c:pt>
                <c:pt idx="1">
                  <c:v>4.3593479770052923</c:v>
                </c:pt>
                <c:pt idx="2">
                  <c:v>7.6096837681916201</c:v>
                </c:pt>
                <c:pt idx="3">
                  <c:v>5.08510122430559</c:v>
                </c:pt>
                <c:pt idx="4">
                  <c:v>5.7532762618078008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2.4044777889390949</c:v>
                </c:pt>
                <c:pt idx="1">
                  <c:v>4.9353557115574294</c:v>
                </c:pt>
                <c:pt idx="2">
                  <c:v>7.9609464733625126</c:v>
                </c:pt>
                <c:pt idx="3">
                  <c:v>5.4288944625672251</c:v>
                </c:pt>
                <c:pt idx="4">
                  <c:v>5.9643801261355671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B15-45D5-9A8A-F3DCC1E82225}"/>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B15-45D5-9A8A-F3DCC1E82225}"/>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B15-45D5-9A8A-F3DCC1E82225}"/>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B15-45D5-9A8A-F3DCC1E82225}"/>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9B15-45D5-9A8A-F3DCC1E82225}"/>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B15-45D5-9A8A-F3DCC1E82225}"/>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9B15-45D5-9A8A-F3DCC1E82225}"/>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B15-45D5-9A8A-F3DCC1E82225}"/>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9B15-45D5-9A8A-F3DCC1E82225}"/>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B15-45D5-9A8A-F3DCC1E82225}"/>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9B15-45D5-9A8A-F3DCC1E82225}"/>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B15-45D5-9A8A-F3DCC1E82225}"/>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B15-45D5-9A8A-F3DCC1E82225}"/>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9B15-45D5-9A8A-F3DCC1E82225}"/>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9B15-45D5-9A8A-F3DCC1E82225}"/>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6.3422130666147618</c:v>
                </c:pt>
                <c:pt idx="1">
                  <c:v>7.8350997702450051</c:v>
                </c:pt>
                <c:pt idx="2">
                  <c:v>8.923094301762891</c:v>
                </c:pt>
                <c:pt idx="3">
                  <c:v>5.1974993922190347</c:v>
                </c:pt>
                <c:pt idx="4">
                  <c:v>6.2148998956423913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5.2617992310521879</c:v>
                </c:pt>
                <c:pt idx="1">
                  <c:v>7.1152649940092072</c:v>
                </c:pt>
                <c:pt idx="2">
                  <c:v>8.4367226407702915</c:v>
                </c:pt>
                <c:pt idx="3">
                  <c:v>4.722064045333128</c:v>
                </c:pt>
                <c:pt idx="4">
                  <c:v>5.9629192712743926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7.0810346045679573</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27/02/2026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27/02/2026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BDD84-7D87-DE8B-FBA6-FB6DD8C4A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0E6EA-C121-50AD-5BC2-18F231772CA6}"/>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E4EA312-8688-BC27-BCFD-6C689524F6C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F7BF6A-E481-CB1B-F4DF-3AD53070AC8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1136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46.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46.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975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RW1 | Hampshire and Isle of Wight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06869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RW1 | Hampshire and Isle of Wight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06869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RW1 | Hampshire and Isle of Wight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11.xml"/><Relationship Id="rId18" Type="http://schemas.openxmlformats.org/officeDocument/2006/relationships/slide" Target="slide18.xml"/><Relationship Id="rId26" Type="http://schemas.openxmlformats.org/officeDocument/2006/relationships/slide" Target="slide38.xml"/><Relationship Id="rId3" Type="http://schemas.openxmlformats.org/officeDocument/2006/relationships/slide" Target="slide3.xml"/><Relationship Id="rId21" Type="http://schemas.openxmlformats.org/officeDocument/2006/relationships/slide" Target="slide27.xml"/><Relationship Id="rId7" Type="http://schemas.openxmlformats.org/officeDocument/2006/relationships/slide" Target="slide46.xml"/><Relationship Id="rId12" Type="http://schemas.openxmlformats.org/officeDocument/2006/relationships/slide" Target="slide10.xml"/><Relationship Id="rId17" Type="http://schemas.openxmlformats.org/officeDocument/2006/relationships/slide" Target="slide16.xml"/><Relationship Id="rId25" Type="http://schemas.openxmlformats.org/officeDocument/2006/relationships/slide" Target="slide36.xml"/><Relationship Id="rId2" Type="http://schemas.openxmlformats.org/officeDocument/2006/relationships/notesSlide" Target="../notesSlides/notesSlide2.xml"/><Relationship Id="rId16" Type="http://schemas.openxmlformats.org/officeDocument/2006/relationships/slide" Target="slide12.xml"/><Relationship Id="rId20" Type="http://schemas.openxmlformats.org/officeDocument/2006/relationships/slide" Target="slide24.xml"/><Relationship Id="rId29"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31.xml"/><Relationship Id="rId28" Type="http://schemas.openxmlformats.org/officeDocument/2006/relationships/slide" Target="slide42.xml"/><Relationship Id="rId10" Type="http://schemas.openxmlformats.org/officeDocument/2006/relationships/slide" Target="slide8.xml"/><Relationship Id="rId19"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29.xml"/><Relationship Id="rId27" Type="http://schemas.openxmlformats.org/officeDocument/2006/relationships/slide" Target="slide40.xml"/><Relationship Id="rId30"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5.xml"/></Relationships>
</file>

<file path=ppt/slides/_rels/slide3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8.xml"/></Relationships>
</file>

<file path=ppt/slides/_rels/slide3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slide" Target="slide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dirty="0">
                <a:latin typeface="Arial" panose="020B0604020202020204" pitchFamily="34" charset="0"/>
                <a:cs typeface="Arial" panose="020B0604020202020204" pitchFamily="34" charset="0"/>
              </a:rPr>
              <a:t>Hampshire and Isle of Wight Healthcare NHS Foundation Trust</a:t>
            </a: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96073834"/>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09540143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658155457"/>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642254358"/>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Hampshire and Isle of Wight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NHS mental health team checking how service users are getting on with medication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support with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kumimoji="0" lang="en-GB" sz="1400" b="0" i="0" u="none" strike="noStrike" kern="1200" cap="none" spc="0" normalizeH="0" baseline="0" noProof="0">
                <a:ln>
                  <a:noFill/>
                </a:ln>
                <a:solidFill>
                  <a:prstClr val="black"/>
                </a:solidFill>
                <a:effectLst/>
                <a:uLnTx/>
                <a:uFillTx/>
                <a:latin typeface="Arial"/>
                <a:ea typeface="+mj-ea"/>
                <a:cs typeface="+mj-cs"/>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Respect, dignity and compassion: </a:t>
            </a:r>
            <a:r>
              <a:rPr lang="en-GB" sz="1400" b="0" noProof="0">
                <a:solidFill>
                  <a:prstClr val="black"/>
                </a:solidFill>
                <a:latin typeface="Arial"/>
              </a:rPr>
              <a:t>service users being treated with respect and dignity by NHS mental health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lang="en-GB" sz="1400" b="0">
                <a:solidFill>
                  <a:prstClr val="black"/>
                </a:solidFill>
                <a:latin typeface="Arial"/>
              </a:rPr>
              <a:t>the length of time it took service users to get through to support during a mental health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side effects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5518077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9397323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068018389"/>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755589612"/>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65524169"/>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783579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0735752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874523533"/>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283264067"/>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94968113"/>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64141251"/>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791582346"/>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5"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5"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5"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5"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15"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15"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15"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15"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15"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5"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5"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16"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7"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8"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9"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20"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21"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22"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23"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24"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5"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8"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29"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30"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2845560170"/>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842326651"/>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669834652"/>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2036995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56370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068106327"/>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543972058"/>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079342820"/>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78046790"/>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1569951409"/>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273966898"/>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538504913"/>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9782497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495186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962203409"/>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3571262749"/>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749252757"/>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299705892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088942670"/>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00593442"/>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36475913"/>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79444247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540262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13664571"/>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7214156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32867207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974679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482716669"/>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880438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48990244"/>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0324317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923522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636353505"/>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020845772"/>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182248818"/>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8158852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299423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506147765"/>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470268498"/>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062970511"/>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039157972"/>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93848066"/>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811482466"/>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637179471"/>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2056094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362455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028814705"/>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0687105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060921990"/>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5471066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981623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97965053"/>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607556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269993112"/>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6289846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88875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6318989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05644952"/>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740246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799468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082985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20387195"/>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138B-2385-8D08-2569-2525A1BE3A45}"/>
            </a:ext>
          </a:extLst>
        </p:cNvPr>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65EFC330-1A0C-45D5-4078-CE8D7C11AE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8" name="organisation_info">
            <a:extLst>
              <a:ext uri="{FF2B5EF4-FFF2-40B4-BE49-F238E27FC236}">
                <a16:creationId xmlns:a16="http://schemas.microsoft.com/office/drawing/2014/main" id="{0F8BDC47-B6B4-3A7D-E7E3-E45B986458E5}"/>
              </a:ext>
            </a:extLst>
          </p:cNvPr>
          <p:cNvSpPr txBox="1">
            <a:spLocks/>
          </p:cNvSpPr>
          <p:nvPr/>
        </p:nvSpPr>
        <p:spPr>
          <a:xfrm>
            <a:off x="515938" y="827258"/>
            <a:ext cx="11358988"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prstClr val="black"/>
                </a:solidFill>
                <a:latin typeface="Arial"/>
              </a:rPr>
              <a:t>RW1 Hampshire and Isle of Wight Healthcare NHS Foundation Trust does not have any historical comparisons due to a recent merger. </a:t>
            </a:r>
          </a:p>
        </p:txBody>
      </p:sp>
    </p:spTree>
    <p:extLst>
      <p:ext uri="{BB962C8B-B14F-4D97-AF65-F5344CB8AC3E}">
        <p14:creationId xmlns:p14="http://schemas.microsoft.com/office/powerpoint/2010/main" val="618681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29173058"/>
              </p:ext>
            </p:extLst>
          </p:nvPr>
        </p:nvGraphicFramePr>
        <p:xfrm>
          <a:off x="338400" y="1916955"/>
          <a:ext cx="11509200" cy="142888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Q22.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Q29. Thinking about the last time you contacted NHS mental health crisis support, did you get the help you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916634265"/>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923673529"/>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408071332"/>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04660055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8337325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838732583"/>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9F035F5D-1D88-A67A-5C04-80A0BB5B091B}"/>
              </a:ext>
            </a:extLst>
          </p:cNvPr>
          <p:cNvSpPr txBox="1"/>
          <p:nvPr/>
        </p:nvSpPr>
        <p:spPr>
          <a:xfrm>
            <a:off x="6426735" y="2989644"/>
            <a:ext cx="5127483" cy="830997"/>
          </a:xfrm>
          <a:prstGeom prst="rect">
            <a:avLst/>
          </a:prstGeom>
          <a:noFill/>
        </p:spPr>
        <p:txBody>
          <a:bodyPr wrap="square">
            <a:spAutoFit/>
          </a:bodyPr>
          <a:lstStyle/>
          <a:p>
            <a:pPr algn="ctr"/>
            <a:r>
              <a:rPr lang="en-GB" sz="1200" i="1" dirty="0">
                <a:latin typeface="Arial" panose="020B0604020202020204" pitchFamily="34" charset="0"/>
                <a:cs typeface="Arial" panose="020B0604020202020204" pitchFamily="34" charset="0"/>
              </a:rPr>
              <a:t>This information is not available for your trust. </a:t>
            </a:r>
          </a:p>
          <a:p>
            <a:pPr algn="ctr"/>
            <a:endParaRPr lang="en-GB" sz="1200" i="1"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RW1 Hampshire and Isle of Wight Healthcare NHS Foundation Trust </a:t>
            </a:r>
            <a:r>
              <a:rPr lang="en-GB" sz="1200" i="1" dirty="0">
                <a:solidFill>
                  <a:prstClr val="black"/>
                </a:solidFill>
                <a:latin typeface="Arial"/>
              </a:rPr>
              <a:t>does not have any historical comparisons due to a recent merger. </a:t>
            </a:r>
          </a:p>
        </p:txBody>
      </p:sp>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28455</TotalTime>
  <Words>7458</Words>
  <Application>Microsoft Office PowerPoint</Application>
  <PresentationFormat>Widescreen</PresentationFormat>
  <Paragraphs>844</Paragraphs>
  <Slides>53</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Black</vt:lpstr>
      <vt:lpstr>Calibri</vt:lpstr>
      <vt:lpstr>Calibri Light</vt:lpstr>
      <vt:lpstr>Courier New</vt:lpstr>
      <vt:lpstr>Wingdings</vt:lpstr>
      <vt:lpstr>Office Theme</vt:lpstr>
      <vt:lpstr>Hampshire and Isle of Wight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PowerPoint Presentation</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Samantha Guymer</cp:lastModifiedBy>
  <cp:revision>918</cp:revision>
  <dcterms:created xsi:type="dcterms:W3CDTF">2021-03-04T09:52:26Z</dcterms:created>
  <dcterms:modified xsi:type="dcterms:W3CDTF">2026-02-27T10:27:26Z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